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32918400" cy="21945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9052"/>
    <p:restoredTop sz="94704"/>
  </p:normalViewPr>
  <p:slideViewPr>
    <p:cSldViewPr snapToGrid="0" snapToObjects="1">
      <p:cViewPr>
        <p:scale>
          <a:sx n="45" d="100"/>
          <a:sy n="45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26561A-A124-2849-B482-D2DFD7C077A5}" type="datetimeFigureOut">
              <a:rPr lang="en-US" smtClean="0"/>
              <a:t>12/2/21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163FF2-DBF7-2949-A123-2707B1C42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275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1pPr>
    <a:lvl2pPr marL="1316736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2pPr>
    <a:lvl3pPr marL="2633472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3pPr>
    <a:lvl4pPr marL="3950208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4pPr>
    <a:lvl5pPr marL="5266944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5pPr>
    <a:lvl6pPr marL="6583680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6pPr>
    <a:lvl7pPr marL="7900416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7pPr>
    <a:lvl8pPr marL="9217152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8pPr>
    <a:lvl9pPr marL="10533888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63FF2-DBF7-2949-A123-2707B1C42AB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293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3591562"/>
            <a:ext cx="27980640" cy="7640320"/>
          </a:xfrm>
        </p:spPr>
        <p:txBody>
          <a:bodyPr anchor="b"/>
          <a:lstStyle>
            <a:lvl1pPr algn="ctr"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11526522"/>
            <a:ext cx="24688800" cy="5298438"/>
          </a:xfrm>
        </p:spPr>
        <p:txBody>
          <a:bodyPr/>
          <a:lstStyle>
            <a:lvl1pPr marL="0" indent="0" algn="ctr">
              <a:buNone/>
              <a:defRPr sz="7680"/>
            </a:lvl1pPr>
            <a:lvl2pPr marL="1463040" indent="0" algn="ctr">
              <a:buNone/>
              <a:defRPr sz="6400"/>
            </a:lvl2pPr>
            <a:lvl3pPr marL="2926080" indent="0" algn="ctr">
              <a:buNone/>
              <a:defRPr sz="5760"/>
            </a:lvl3pPr>
            <a:lvl4pPr marL="4389120" indent="0" algn="ctr">
              <a:buNone/>
              <a:defRPr sz="5120"/>
            </a:lvl4pPr>
            <a:lvl5pPr marL="5852160" indent="0" algn="ctr">
              <a:buNone/>
              <a:defRPr sz="5120"/>
            </a:lvl5pPr>
            <a:lvl6pPr marL="7315200" indent="0" algn="ctr">
              <a:buNone/>
              <a:defRPr sz="5120"/>
            </a:lvl6pPr>
            <a:lvl7pPr marL="8778240" indent="0" algn="ctr">
              <a:buNone/>
              <a:defRPr sz="5120"/>
            </a:lvl7pPr>
            <a:lvl8pPr marL="10241280" indent="0" algn="ctr">
              <a:buNone/>
              <a:defRPr sz="5120"/>
            </a:lvl8pPr>
            <a:lvl9pPr marL="11704320" indent="0" algn="ctr">
              <a:buNone/>
              <a:defRPr sz="51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6F6AE-93ED-4549-9DDD-DF5D88F7C47D}" type="datetimeFigureOut">
              <a:rPr lang="en-US" smtClean="0"/>
              <a:t>12/2/21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56D1-F2AD-4041-9671-CF1D96C75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80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6F6AE-93ED-4549-9DDD-DF5D88F7C47D}" type="datetimeFigureOut">
              <a:rPr lang="en-US" smtClean="0"/>
              <a:t>12/2/21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56D1-F2AD-4041-9671-CF1D96C75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697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1168400"/>
            <a:ext cx="7098030" cy="185978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1168400"/>
            <a:ext cx="20882610" cy="1859788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6F6AE-93ED-4549-9DDD-DF5D88F7C47D}" type="datetimeFigureOut">
              <a:rPr lang="en-US" smtClean="0"/>
              <a:t>12/2/21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56D1-F2AD-4041-9671-CF1D96C75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205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6F6AE-93ED-4549-9DDD-DF5D88F7C47D}" type="datetimeFigureOut">
              <a:rPr lang="en-US" smtClean="0"/>
              <a:t>12/2/21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56D1-F2AD-4041-9671-CF1D96C75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443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5471167"/>
            <a:ext cx="28392120" cy="9128758"/>
          </a:xfrm>
        </p:spPr>
        <p:txBody>
          <a:bodyPr anchor="b"/>
          <a:lstStyle>
            <a:lvl1pPr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14686287"/>
            <a:ext cx="28392120" cy="4800598"/>
          </a:xfrm>
        </p:spPr>
        <p:txBody>
          <a:bodyPr/>
          <a:lstStyle>
            <a:lvl1pPr marL="0" indent="0">
              <a:buNone/>
              <a:defRPr sz="7680">
                <a:solidFill>
                  <a:schemeClr val="tx1"/>
                </a:solidFill>
              </a:defRPr>
            </a:lvl1pPr>
            <a:lvl2pPr marL="146304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2pPr>
            <a:lvl3pPr marL="29260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3891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4pPr>
            <a:lvl5pPr marL="585216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5pPr>
            <a:lvl6pPr marL="731520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6pPr>
            <a:lvl7pPr marL="877824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7pPr>
            <a:lvl8pPr marL="1024128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8pPr>
            <a:lvl9pPr marL="117043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6F6AE-93ED-4549-9DDD-DF5D88F7C47D}" type="datetimeFigureOut">
              <a:rPr lang="en-US" smtClean="0"/>
              <a:t>12/2/21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56D1-F2AD-4041-9671-CF1D96C75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190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6F6AE-93ED-4549-9DDD-DF5D88F7C47D}" type="datetimeFigureOut">
              <a:rPr lang="en-US" smtClean="0"/>
              <a:t>12/2/21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56D1-F2AD-4041-9671-CF1D96C75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568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168405"/>
            <a:ext cx="28392120" cy="42418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5379722"/>
            <a:ext cx="13926024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8016240"/>
            <a:ext cx="13926024" cy="117906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5379722"/>
            <a:ext cx="13994608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8016240"/>
            <a:ext cx="13994608" cy="117906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6F6AE-93ED-4549-9DDD-DF5D88F7C47D}" type="datetimeFigureOut">
              <a:rPr lang="en-US" smtClean="0"/>
              <a:t>12/2/21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56D1-F2AD-4041-9671-CF1D96C75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203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6F6AE-93ED-4549-9DDD-DF5D88F7C47D}" type="datetimeFigureOut">
              <a:rPr lang="en-US" smtClean="0"/>
              <a:t>12/2/21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56D1-F2AD-4041-9671-CF1D96C75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3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6F6AE-93ED-4549-9DDD-DF5D88F7C47D}" type="datetimeFigureOut">
              <a:rPr lang="en-US" smtClean="0"/>
              <a:t>12/2/21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56D1-F2AD-4041-9671-CF1D96C75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913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3159765"/>
            <a:ext cx="16664940" cy="15595600"/>
          </a:xfrm>
        </p:spPr>
        <p:txBody>
          <a:bodyPr/>
          <a:lstStyle>
            <a:lvl1pPr>
              <a:defRPr sz="10240"/>
            </a:lvl1pPr>
            <a:lvl2pPr>
              <a:defRPr sz="8960"/>
            </a:lvl2pPr>
            <a:lvl3pPr>
              <a:defRPr sz="768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6F6AE-93ED-4549-9DDD-DF5D88F7C47D}" type="datetimeFigureOut">
              <a:rPr lang="en-US" smtClean="0"/>
              <a:t>12/2/21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56D1-F2AD-4041-9671-CF1D96C75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992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3159765"/>
            <a:ext cx="16664940" cy="15595600"/>
          </a:xfrm>
        </p:spPr>
        <p:txBody>
          <a:bodyPr anchor="t"/>
          <a:lstStyle>
            <a:lvl1pPr marL="0" indent="0">
              <a:buNone/>
              <a:defRPr sz="10240"/>
            </a:lvl1pPr>
            <a:lvl2pPr marL="1463040" indent="0">
              <a:buNone/>
              <a:defRPr sz="8960"/>
            </a:lvl2pPr>
            <a:lvl3pPr marL="2926080" indent="0">
              <a:buNone/>
              <a:defRPr sz="7680"/>
            </a:lvl3pPr>
            <a:lvl4pPr marL="4389120" indent="0">
              <a:buNone/>
              <a:defRPr sz="6400"/>
            </a:lvl4pPr>
            <a:lvl5pPr marL="5852160" indent="0">
              <a:buNone/>
              <a:defRPr sz="6400"/>
            </a:lvl5pPr>
            <a:lvl6pPr marL="7315200" indent="0">
              <a:buNone/>
              <a:defRPr sz="6400"/>
            </a:lvl6pPr>
            <a:lvl7pPr marL="8778240" indent="0">
              <a:buNone/>
              <a:defRPr sz="6400"/>
            </a:lvl7pPr>
            <a:lvl8pPr marL="10241280" indent="0">
              <a:buNone/>
              <a:defRPr sz="6400"/>
            </a:lvl8pPr>
            <a:lvl9pPr marL="11704320" indent="0">
              <a:buNone/>
              <a:defRPr sz="6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6F6AE-93ED-4549-9DDD-DF5D88F7C47D}" type="datetimeFigureOut">
              <a:rPr lang="en-US" smtClean="0"/>
              <a:t>12/2/21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56D1-F2AD-4041-9671-CF1D96C75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377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1168405"/>
            <a:ext cx="2839212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5842000"/>
            <a:ext cx="2839212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96F6AE-93ED-4549-9DDD-DF5D88F7C47D}" type="datetimeFigureOut">
              <a:rPr lang="en-US" smtClean="0"/>
              <a:t>12/2/21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F556D1-F2AD-4041-9671-CF1D96C75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66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926080" rtl="0" eaLnBrk="1" latinLnBrk="0" hangingPunct="1">
        <a:lnSpc>
          <a:spcPct val="90000"/>
        </a:lnSpc>
        <a:spcBef>
          <a:spcPct val="0"/>
        </a:spcBef>
        <a:buNone/>
        <a:defRPr sz="14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1520" indent="-731520" algn="l" defTabSz="2926080" rtl="0" eaLnBrk="1" latinLnBrk="0" hangingPunct="1">
        <a:lnSpc>
          <a:spcPct val="90000"/>
        </a:lnSpc>
        <a:spcBef>
          <a:spcPts val="3200"/>
        </a:spcBef>
        <a:buFont typeface="Arial" panose="020B0604020202020204" pitchFamily="34" charset="0"/>
        <a:buChar char="•"/>
        <a:defRPr sz="896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51206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804672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95097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8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24358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1pPr>
      <a:lvl2pPr marL="14630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9260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3pPr>
      <a:lvl4pPr marL="43891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585216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731520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87782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2412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17043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69CEEA23-927A-0C4D-9CE3-170692AA53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423" y="17246452"/>
            <a:ext cx="9302715" cy="42658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380E1FF-059A-D941-86DA-9AF1A6A0FD1E}"/>
              </a:ext>
            </a:extLst>
          </p:cNvPr>
          <p:cNvSpPr txBox="1"/>
          <p:nvPr/>
        </p:nvSpPr>
        <p:spPr>
          <a:xfrm>
            <a:off x="0" y="0"/>
            <a:ext cx="32918400" cy="3657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 anchor="ctr">
            <a:noAutofit/>
          </a:bodyPr>
          <a:lstStyle/>
          <a:p>
            <a:pPr algn="ctr">
              <a:lnSpc>
                <a:spcPts val="7200"/>
              </a:lnSpc>
            </a:pPr>
            <a:r>
              <a:rPr lang="el-GR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β-</a:t>
            </a:r>
            <a:r>
              <a:rPr 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VAE as a Flexible and Light Codec Alternative for Video Conferencing</a:t>
            </a:r>
          </a:p>
          <a:p>
            <a:pPr algn="ctr">
              <a:lnSpc>
                <a:spcPts val="7200"/>
              </a:lnSpc>
            </a:pPr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CS 236 Final Project</a:t>
            </a:r>
          </a:p>
          <a:p>
            <a:pPr algn="ctr">
              <a:lnSpc>
                <a:spcPts val="7200"/>
              </a:lnSpc>
            </a:pPr>
            <a:r>
              <a:rPr lang="en-US" sz="3200" b="1" i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Developed by Colin Sullivan at Stanford University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77DA0F-62BA-B54B-8961-F0250F8A80AE}"/>
              </a:ext>
            </a:extLst>
          </p:cNvPr>
          <p:cNvSpPr>
            <a:spLocks/>
          </p:cNvSpPr>
          <p:nvPr/>
        </p:nvSpPr>
        <p:spPr>
          <a:xfrm>
            <a:off x="-2" y="3657600"/>
            <a:ext cx="11374433" cy="96087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0" tIns="914400" rIns="914400" bIns="914400" rtlCol="0" anchor="t" anchorCtr="0">
            <a:noAutofit/>
          </a:bodyPr>
          <a:lstStyle/>
          <a:p>
            <a:pPr>
              <a:lnSpc>
                <a:spcPct val="120000"/>
              </a:lnSpc>
              <a:spcBef>
                <a:spcPts val="1600"/>
              </a:spcBef>
            </a:pPr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Intro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Most of the previous ML research on facial expression data compression has been centered on facial expression recognition (FER).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This paper explores a new potential use case: facial expression data compression for video conferencing.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Using generative models, we were able to model the compressed latent representation of a single user’s facial expression data which could, potentially, be transmitted and decoded in real time.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0E41161-D1B1-8446-B117-FB236647F588}"/>
              </a:ext>
            </a:extLst>
          </p:cNvPr>
          <p:cNvSpPr>
            <a:spLocks/>
          </p:cNvSpPr>
          <p:nvPr/>
        </p:nvSpPr>
        <p:spPr>
          <a:xfrm>
            <a:off x="0" y="13262927"/>
            <a:ext cx="11367921" cy="8745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0" tIns="914400" rIns="914400" bIns="914400" rtlCol="0" anchor="t" anchorCtr="0">
            <a:noAutofit/>
          </a:bodyPr>
          <a:lstStyle/>
          <a:p>
            <a:pPr>
              <a:lnSpc>
                <a:spcPct val="120000"/>
              </a:lnSpc>
              <a:spcBef>
                <a:spcPts val="1600"/>
              </a:spcBef>
            </a:pPr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Model and Structure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The Convolutional </a:t>
            </a:r>
            <a:r>
              <a:rPr lang="el-G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β-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VAE restricts the latent space such that it can be easily sampled from, and meaningful interpolations can be performed between compressed data points.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Using a lightweight network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, 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we were able to compress the data to the size of a single IP payload (&lt;64 KB) which can be transmitted efficiently on virtually any modern network.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B2DF3F2-DE9F-B24B-9EEB-133D5479F02E}"/>
              </a:ext>
            </a:extLst>
          </p:cNvPr>
          <p:cNvSpPr>
            <a:spLocks/>
          </p:cNvSpPr>
          <p:nvPr/>
        </p:nvSpPr>
        <p:spPr>
          <a:xfrm>
            <a:off x="10910801" y="16568141"/>
            <a:ext cx="12763156" cy="54130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0" tIns="914400" rIns="914400" bIns="914400" rtlCol="0" anchor="t" anchorCtr="0">
            <a:no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The models were able to achieve a test PSNR of up to </a:t>
            </a: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33dB 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which is mediocre for images of this size. The models captured most facial cues (e.g. gaze, head tilt, creasing, </a:t>
            </a:r>
            <a:r>
              <a:rPr lang="en-US" sz="2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etc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 with some blurriness, especially on less common images.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Changing </a:t>
            </a:r>
            <a:r>
              <a:rPr lang="el-G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β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and the number of latent values above 20 had little effect on the reconstruction quality, which suggests that even fewer than 10 latent variables could have been used. 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The reconstruction qualities of our models increased slightly as </a:t>
            </a:r>
            <a:r>
              <a:rPr lang="el-G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β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decreased and as the number of latent variables increased.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The normality of our models’ latent spaces increased with </a:t>
            </a:r>
            <a:r>
              <a:rPr lang="el-G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β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value, as expected.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8C2A949-15E8-124B-9A66-76001C1FD4AF}"/>
              </a:ext>
            </a:extLst>
          </p:cNvPr>
          <p:cNvSpPr>
            <a:spLocks/>
          </p:cNvSpPr>
          <p:nvPr/>
        </p:nvSpPr>
        <p:spPr>
          <a:xfrm>
            <a:off x="24231158" y="3657599"/>
            <a:ext cx="8718242" cy="114457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0" tIns="914400" rIns="914400" bIns="914400" rtlCol="0" anchor="t" anchorCtr="0">
            <a:noAutofit/>
          </a:bodyPr>
          <a:lstStyle/>
          <a:p>
            <a:pPr algn="ctr">
              <a:spcBef>
                <a:spcPts val="800"/>
              </a:spcBef>
              <a:spcAft>
                <a:spcPts val="800"/>
              </a:spcAft>
            </a:pP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41CED42-A7BA-3B42-AB15-55C16EB67E1A}"/>
              </a:ext>
            </a:extLst>
          </p:cNvPr>
          <p:cNvSpPr txBox="1"/>
          <p:nvPr/>
        </p:nvSpPr>
        <p:spPr>
          <a:xfrm>
            <a:off x="827423" y="21189173"/>
            <a:ext cx="9302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Fig 2. </a:t>
            </a:r>
            <a:r>
              <a:rPr lang="el-GR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β-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VAE Encoder Network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Structure (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Decoder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is reversed)</a:t>
            </a:r>
          </a:p>
          <a:p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6063D22-3ABB-BA40-957F-03405C56E2D6}"/>
              </a:ext>
            </a:extLst>
          </p:cNvPr>
          <p:cNvSpPr>
            <a:spLocks/>
          </p:cNvSpPr>
          <p:nvPr/>
        </p:nvSpPr>
        <p:spPr>
          <a:xfrm>
            <a:off x="10972799" y="3657599"/>
            <a:ext cx="7474059" cy="45877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0" tIns="914400" rIns="914400" bIns="914400" rtlCol="0" anchor="t" anchorCtr="0">
            <a:no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The input was a half hour video of a single user. Every eighth frame was kept and on each frame a face cropping was created using HAAR cascades. These cropped images were reduced in size to 64 by 64 pixels and fed into the autoencoder as input.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The output was the modeled latent distribution of the facial image data.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447B9D6-2911-9C40-BA94-578F4EE6D59C}"/>
              </a:ext>
            </a:extLst>
          </p:cNvPr>
          <p:cNvSpPr>
            <a:spLocks/>
          </p:cNvSpPr>
          <p:nvPr/>
        </p:nvSpPr>
        <p:spPr>
          <a:xfrm>
            <a:off x="23812050" y="16302802"/>
            <a:ext cx="9106350" cy="56427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0" tIns="914400" rIns="914400" bIns="914400" rtlCol="0" anchor="t" anchorCtr="0">
            <a:no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Conclusion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While extremely restrictive and far from state-of-the-art image reconstruction quality, </a:t>
            </a:r>
            <a:r>
              <a:rPr lang="el-G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β-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VAE’s do offer an excitingly light and flexible alternative to the traditional video codec.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Further research could be done on encoding larger images, the relation between consecutive frames in the latent space, working with 3D data, and improving reconstruction quality.</a:t>
            </a:r>
          </a:p>
        </p:txBody>
      </p:sp>
      <p:pic>
        <p:nvPicPr>
          <p:cNvPr id="45" name="Picture 44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8C51402E-3D4D-CA40-B159-8E6D8C1070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76517" y="4592622"/>
            <a:ext cx="5865260" cy="3302699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3F9A3EB1-B22D-C440-95DA-8FA4AD02EF2F}"/>
              </a:ext>
            </a:extLst>
          </p:cNvPr>
          <p:cNvSpPr>
            <a:spLocks noChangeAspect="1"/>
          </p:cNvSpPr>
          <p:nvPr/>
        </p:nvSpPr>
        <p:spPr>
          <a:xfrm>
            <a:off x="20208240" y="5760720"/>
            <a:ext cx="1097280" cy="109728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F0F45E7-5889-1543-B4DA-43ACB493DF47}"/>
              </a:ext>
            </a:extLst>
          </p:cNvPr>
          <p:cNvSpPr txBox="1"/>
          <p:nvPr/>
        </p:nvSpPr>
        <p:spPr>
          <a:xfrm>
            <a:off x="17169256" y="7942996"/>
            <a:ext cx="7175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Fig 3.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Face Image Cropping Using HAAR Cascades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dirty="0"/>
          </a:p>
        </p:txBody>
      </p:sp>
      <p:pic>
        <p:nvPicPr>
          <p:cNvPr id="53" name="Picture 52" descr="A picture containing head covering&#10;&#10;Description automatically generated">
            <a:extLst>
              <a:ext uri="{FF2B5EF4-FFF2-40B4-BE49-F238E27FC236}">
                <a16:creationId xmlns:a16="http://schemas.microsoft.com/office/drawing/2014/main" id="{1764C8C5-E4FD-BC48-B64B-F1935CFBBA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670" y="10264388"/>
            <a:ext cx="2159000" cy="2159000"/>
          </a:xfrm>
          <a:prstGeom prst="rect">
            <a:avLst/>
          </a:prstGeom>
        </p:spPr>
      </p:pic>
      <p:pic>
        <p:nvPicPr>
          <p:cNvPr id="57" name="Picture 56" descr="A picture containing person, head covering, close&#10;&#10;Description automatically generated">
            <a:extLst>
              <a:ext uri="{FF2B5EF4-FFF2-40B4-BE49-F238E27FC236}">
                <a16:creationId xmlns:a16="http://schemas.microsoft.com/office/drawing/2014/main" id="{E7D482EA-54E8-EE43-B7C9-364BF88BF8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51801" y="10264387"/>
            <a:ext cx="2159000" cy="2159000"/>
          </a:xfrm>
          <a:prstGeom prst="rect">
            <a:avLst/>
          </a:prstGeom>
        </p:spPr>
      </p:pic>
      <p:sp>
        <p:nvSpPr>
          <p:cNvPr id="58" name="Trapezoid 57">
            <a:extLst>
              <a:ext uri="{FF2B5EF4-FFF2-40B4-BE49-F238E27FC236}">
                <a16:creationId xmlns:a16="http://schemas.microsoft.com/office/drawing/2014/main" id="{842A5201-C286-B54C-BFAE-144DC4FB953D}"/>
              </a:ext>
            </a:extLst>
          </p:cNvPr>
          <p:cNvSpPr/>
          <p:nvPr/>
        </p:nvSpPr>
        <p:spPr>
          <a:xfrm rot="16200000">
            <a:off x="6626716" y="10624114"/>
            <a:ext cx="1685924" cy="1439547"/>
          </a:xfrm>
          <a:prstGeom prst="trapezoi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rapezoid 58">
            <a:extLst>
              <a:ext uri="{FF2B5EF4-FFF2-40B4-BE49-F238E27FC236}">
                <a16:creationId xmlns:a16="http://schemas.microsoft.com/office/drawing/2014/main" id="{50934F8A-50BA-7C41-8D66-063BB3527823}"/>
              </a:ext>
            </a:extLst>
          </p:cNvPr>
          <p:cNvSpPr/>
          <p:nvPr/>
        </p:nvSpPr>
        <p:spPr>
          <a:xfrm rot="5400000">
            <a:off x="3233397" y="10624114"/>
            <a:ext cx="1685924" cy="1439547"/>
          </a:xfrm>
          <a:prstGeom prst="trapezoid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DDA04A62-41E7-C643-BBF0-6A81DF3598D9}"/>
              </a:ext>
            </a:extLst>
          </p:cNvPr>
          <p:cNvSpPr/>
          <p:nvPr/>
        </p:nvSpPr>
        <p:spPr>
          <a:xfrm>
            <a:off x="5385514" y="10934873"/>
            <a:ext cx="775009" cy="88582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C2DF51B-6CFC-5147-9F57-6ED3FDBE2C54}"/>
              </a:ext>
            </a:extLst>
          </p:cNvPr>
          <p:cNvCxnSpPr>
            <a:cxnSpLocks/>
            <a:stCxn id="60" idx="3"/>
          </p:cNvCxnSpPr>
          <p:nvPr/>
        </p:nvCxnSpPr>
        <p:spPr>
          <a:xfrm>
            <a:off x="6160523" y="11377786"/>
            <a:ext cx="589381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29B807A-D5D5-7F44-8A77-12455379FFD9}"/>
              </a:ext>
            </a:extLst>
          </p:cNvPr>
          <p:cNvCxnSpPr>
            <a:cxnSpLocks/>
          </p:cNvCxnSpPr>
          <p:nvPr/>
        </p:nvCxnSpPr>
        <p:spPr>
          <a:xfrm>
            <a:off x="4796133" y="11377786"/>
            <a:ext cx="589381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A583BA6C-9A9C-EA43-942B-D4C587FA58DD}"/>
              </a:ext>
            </a:extLst>
          </p:cNvPr>
          <p:cNvCxnSpPr>
            <a:cxnSpLocks/>
            <a:stCxn id="53" idx="3"/>
            <a:endCxn id="59" idx="2"/>
          </p:cNvCxnSpPr>
          <p:nvPr/>
        </p:nvCxnSpPr>
        <p:spPr>
          <a:xfrm>
            <a:off x="2873670" y="11343888"/>
            <a:ext cx="482916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D8C945D7-2F12-7B4F-8FC7-AA0DD8337D13}"/>
              </a:ext>
            </a:extLst>
          </p:cNvPr>
          <p:cNvCxnSpPr>
            <a:cxnSpLocks/>
          </p:cNvCxnSpPr>
          <p:nvPr/>
        </p:nvCxnSpPr>
        <p:spPr>
          <a:xfrm>
            <a:off x="8189452" y="11326670"/>
            <a:ext cx="589381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60486A82-924C-0F41-B70C-03F600E3ED5A}"/>
              </a:ext>
            </a:extLst>
          </p:cNvPr>
          <p:cNvSpPr txBox="1"/>
          <p:nvPr/>
        </p:nvSpPr>
        <p:spPr>
          <a:xfrm>
            <a:off x="3356585" y="11143832"/>
            <a:ext cx="14395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77"/>
              </a:rPr>
              <a:t>Encoder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CF069E0-9DC0-DB45-9959-A9AE7C1A6C21}"/>
              </a:ext>
            </a:extLst>
          </p:cNvPr>
          <p:cNvSpPr txBox="1"/>
          <p:nvPr/>
        </p:nvSpPr>
        <p:spPr>
          <a:xfrm>
            <a:off x="5519745" y="11177731"/>
            <a:ext cx="506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77"/>
              </a:rPr>
              <a:t>z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3BEB780-A27D-544E-8FA0-54ABE35E3169}"/>
              </a:ext>
            </a:extLst>
          </p:cNvPr>
          <p:cNvSpPr txBox="1"/>
          <p:nvPr/>
        </p:nvSpPr>
        <p:spPr>
          <a:xfrm>
            <a:off x="6794050" y="11113054"/>
            <a:ext cx="14395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77"/>
              </a:rPr>
              <a:t>Decoder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4" name="Picture 73" descr="Table&#10;&#10;Description automatically generated">
            <a:extLst>
              <a:ext uri="{FF2B5EF4-FFF2-40B4-BE49-F238E27FC236}">
                <a16:creationId xmlns:a16="http://schemas.microsoft.com/office/drawing/2014/main" id="{94B03A73-082E-3947-A783-262291F8BF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146422" y="4625134"/>
            <a:ext cx="3512329" cy="10380884"/>
          </a:xfrm>
          <a:prstGeom prst="rect">
            <a:avLst/>
          </a:prstGeom>
        </p:spPr>
      </p:pic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1113D963-714F-954B-B670-87AE12653616}"/>
              </a:ext>
            </a:extLst>
          </p:cNvPr>
          <p:cNvCxnSpPr>
            <a:cxnSpLocks/>
          </p:cNvCxnSpPr>
          <p:nvPr/>
        </p:nvCxnSpPr>
        <p:spPr>
          <a:xfrm>
            <a:off x="28937094" y="4625134"/>
            <a:ext cx="0" cy="10380884"/>
          </a:xfrm>
          <a:prstGeom prst="straightConnector1">
            <a:avLst/>
          </a:prstGeom>
          <a:ln w="1270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D6D4B25A-DC34-6346-A808-4C3FAB164F67}"/>
                  </a:ext>
                </a:extLst>
              </p:cNvPr>
              <p:cNvSpPr txBox="1"/>
              <p:nvPr/>
            </p:nvSpPr>
            <p:spPr>
              <a:xfrm>
                <a:off x="28481941" y="9380482"/>
                <a:ext cx="461665" cy="920489"/>
              </a:xfrm>
              <a:prstGeom prst="rect">
                <a:avLst/>
              </a:prstGeom>
              <a:noFill/>
            </p:spPr>
            <p:txBody>
              <a:bodyPr vert="vert270"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m:t>𝑐</m:t>
                      </m:r>
                    </m:oMath>
                  </m:oMathPara>
                </a14:m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endParaRPr>
              </a:p>
            </p:txBody>
          </p:sp>
        </mc:Choice>
        <mc:Fallback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D6D4B25A-DC34-6346-A808-4C3FAB164F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81941" y="9380482"/>
                <a:ext cx="461665" cy="92048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3" name="Rectangle 82">
            <a:extLst>
              <a:ext uri="{FF2B5EF4-FFF2-40B4-BE49-F238E27FC236}">
                <a16:creationId xmlns:a16="http://schemas.microsoft.com/office/drawing/2014/main" id="{A366E48E-5015-F844-90B2-0F2C68EC9A13}"/>
              </a:ext>
            </a:extLst>
          </p:cNvPr>
          <p:cNvSpPr/>
          <p:nvPr/>
        </p:nvSpPr>
        <p:spPr>
          <a:xfrm>
            <a:off x="29184541" y="9464040"/>
            <a:ext cx="3474210" cy="676656"/>
          </a:xfrm>
          <a:prstGeom prst="rect">
            <a:avLst/>
          </a:prstGeom>
          <a:solidFill>
            <a:schemeClr val="accent6">
              <a:lumMod val="60000"/>
              <a:lumOff val="40000"/>
              <a:alpha val="4674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2DF9556F-DCFA-EC42-B5E8-40328798783E}"/>
                  </a:ext>
                </a:extLst>
              </p:cNvPr>
              <p:cNvSpPr txBox="1"/>
              <p:nvPr/>
            </p:nvSpPr>
            <p:spPr>
              <a:xfrm>
                <a:off x="24148307" y="11740301"/>
                <a:ext cx="4788788" cy="37203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sz="1600" b="1" dirty="0">
                    <a:latin typeface="Cambria Math" panose="02040503050406030204" pitchFamily="18" charset="0"/>
                  </a:rPr>
                  <a:t>Deriving Smile Interpolation Vector</a:t>
                </a:r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argma</m:t>
                    </m:r>
                    <m:sSub>
                      <m:sSubPr>
                        <m:ctrlPr>
                          <a:rPr lang="en-US" sz="1600" b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600" b="0" i="0" smtClean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sSub>
                          <m:sSubPr>
                            <m:ctrlPr>
                              <a:rPr lang="en-US" sz="1600" b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600" b="0" i="0" smtClean="0">
                                <a:latin typeface="Cambria Math" panose="02040503050406030204" pitchFamily="18" charset="0"/>
                              </a:rPr>
                              <m:t>v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1600" b="0" i="0" smtClean="0">
                                <a:latin typeface="Cambria Math" panose="02040503050406030204" pitchFamily="18" charset="0"/>
                              </a:rPr>
                              <m:t>s</m:t>
                            </m:r>
                          </m:sub>
                        </m:sSub>
                      </m:sub>
                    </m:sSub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 (</m:t>
                    </m:r>
                    <m:nary>
                      <m:naryPr>
                        <m:chr m:val="∑"/>
                        <m:supHide m:val="on"/>
                        <m:ctrlPr>
                          <a:rPr lang="en-US" sz="1600" b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</m:rPr>
                          <a:rPr lang="en-US" sz="1600" b="0" i="0" smtClean="0">
                            <a:latin typeface="Cambria Math" panose="02040503050406030204" pitchFamily="18" charset="0"/>
                          </a:rPr>
                          <m:t>z</m:t>
                        </m:r>
                        <m:r>
                          <a:rPr lang="en-US" sz="1600" b="0" i="0" smtClean="0">
                            <a:latin typeface="Cambria Math" panose="02040503050406030204" pitchFamily="18" charset="0"/>
                          </a:rPr>
                          <m:t>∼</m:t>
                        </m:r>
                        <m:r>
                          <m:rPr>
                            <m:sty m:val="p"/>
                          </m:rPr>
                          <a:rPr lang="en-US" sz="1600" b="0" i="0" smtClean="0">
                            <a:latin typeface="Cambria Math" panose="02040503050406030204" pitchFamily="18" charset="0"/>
                          </a:rPr>
                          <m:t>smile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sz="1600" b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600" b="0" i="0" smtClean="0">
                                <a:latin typeface="Cambria Math" panose="02040503050406030204" pitchFamily="18" charset="0"/>
                              </a:rPr>
                              <m:t>v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1600" b="0" i="0" smtClean="0">
                                <a:latin typeface="Cambria Math" panose="02040503050406030204" pitchFamily="18" charset="0"/>
                              </a:rPr>
                              <m:t>s</m:t>
                            </m:r>
                          </m:sub>
                        </m:sSub>
                        <m:r>
                          <a:rPr lang="en-US" sz="1600" b="0" i="0" smtClean="0"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m:rPr>
                            <m:sty m:val="p"/>
                          </m:rPr>
                          <a:rPr lang="en-US" sz="1600" b="0" i="0" smtClean="0">
                            <a:latin typeface="Cambria Math" panose="02040503050406030204" pitchFamily="18" charset="0"/>
                          </a:rPr>
                          <m:t>z</m:t>
                        </m:r>
                      </m:e>
                    </m:nary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supHide m:val="on"/>
                        <m:ctrlPr>
                          <a:rPr lang="en-US" sz="1600" b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</m:rPr>
                          <a:rPr lang="en-US" sz="1600" b="0" i="0" smtClean="0">
                            <a:latin typeface="Cambria Math" panose="02040503050406030204" pitchFamily="18" charset="0"/>
                          </a:rPr>
                          <m:t>z</m:t>
                        </m:r>
                        <m:r>
                          <a:rPr lang="en-US" sz="1600" b="0" i="0" smtClean="0">
                            <a:latin typeface="Cambria Math" panose="02040503050406030204" pitchFamily="18" charset="0"/>
                          </a:rPr>
                          <m:t>∼</m:t>
                        </m:r>
                        <m:r>
                          <m:rPr>
                            <m:sty m:val="p"/>
                          </m:rPr>
                          <a:rPr lang="en-US" sz="1600" b="0" i="0" smtClean="0">
                            <a:latin typeface="Cambria Math" panose="02040503050406030204" pitchFamily="18" charset="0"/>
                          </a:rPr>
                          <m:t>nosmile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sz="1600" b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600" b="0" i="0" smtClean="0">
                                <a:latin typeface="Cambria Math" panose="02040503050406030204" pitchFamily="18" charset="0"/>
                              </a:rPr>
                              <m:t>v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1600" b="0" i="0" smtClean="0">
                                <a:latin typeface="Cambria Math" panose="02040503050406030204" pitchFamily="18" charset="0"/>
                              </a:rPr>
                              <m:t>s</m:t>
                            </m:r>
                          </m:sub>
                        </m:sSub>
                        <m:r>
                          <a:rPr lang="en-US" sz="1600" b="0" i="0" smtClean="0"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m:rPr>
                            <m:sty m:val="p"/>
                          </m:rPr>
                          <a:rPr lang="en-US" sz="1600" b="0" i="0" smtClean="0">
                            <a:latin typeface="Cambria Math" panose="02040503050406030204" pitchFamily="18" charset="0"/>
                          </a:rPr>
                          <m:t>z</m:t>
                        </m:r>
                      </m:e>
                    </m:nary>
                  </m:oMath>
                </a14:m>
                <a:r>
                  <a:rPr lang="en-US" sz="1600" dirty="0"/>
                  <a:t>)  </a:t>
                </a:r>
                <a:r>
                  <a:rPr lang="en-US" sz="1600" dirty="0" err="1"/>
                  <a:t>s.t.</a:t>
                </a:r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sz="1600" b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600" b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1600" b="0" i="0" smtClean="0">
                                    <a:latin typeface="Cambria Math" panose="02040503050406030204" pitchFamily="18" charset="0"/>
                                  </a:rPr>
                                  <m:t>v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sz="1600" b="0" i="0" smtClean="0"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sz="1600" b="0" i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sz="1600" dirty="0"/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∇</m:t>
                    </m:r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(</m:t>
                    </m:r>
                    <m:nary>
                      <m:naryPr>
                        <m:chr m:val="∑"/>
                        <m:supHide m:val="on"/>
                        <m:ctrlPr>
                          <a:rPr lang="en-US" sz="160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z</m:t>
                        </m:r>
                        <m:r>
                          <a:rPr lang="en-US" sz="1600" i="0" smtClean="0">
                            <a:latin typeface="Cambria Math" panose="02040503050406030204" pitchFamily="18" charset="0"/>
                          </a:rPr>
                          <m:t>∼</m:t>
                        </m:r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smile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sz="160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600" i="0" smtClean="0">
                                <a:latin typeface="Cambria Math" panose="02040503050406030204" pitchFamily="18" charset="0"/>
                              </a:rPr>
                              <m:t>v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1600" i="0" smtClean="0">
                                <a:latin typeface="Cambria Math" panose="02040503050406030204" pitchFamily="18" charset="0"/>
                              </a:rPr>
                              <m:t>s</m:t>
                            </m:r>
                          </m:sub>
                        </m:sSub>
                        <m:r>
                          <a:rPr lang="en-US" sz="1600" i="0" smtClean="0"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z</m:t>
                        </m:r>
                      </m:e>
                    </m:nary>
                    <m:r>
                      <a:rPr lang="en-US" sz="1600" i="0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supHide m:val="on"/>
                        <m:ctrlPr>
                          <a:rPr lang="en-US" sz="160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z</m:t>
                        </m:r>
                        <m:r>
                          <a:rPr lang="en-US" sz="1600" i="0" smtClean="0">
                            <a:latin typeface="Cambria Math" panose="02040503050406030204" pitchFamily="18" charset="0"/>
                          </a:rPr>
                          <m:t>∼</m:t>
                        </m:r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nosmile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sz="160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600" i="0" smtClean="0">
                                <a:latin typeface="Cambria Math" panose="02040503050406030204" pitchFamily="18" charset="0"/>
                              </a:rPr>
                              <m:t>v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1600" i="0" smtClean="0">
                                <a:latin typeface="Cambria Math" panose="02040503050406030204" pitchFamily="18" charset="0"/>
                              </a:rPr>
                              <m:t>s</m:t>
                            </m:r>
                          </m:sub>
                        </m:sSub>
                        <m:r>
                          <a:rPr lang="en-US" sz="1600" i="0" smtClean="0"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z</m:t>
                        </m:r>
                      </m:e>
                    </m:nary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−</m:t>
                    </m:r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c</m:t>
                    </m:r>
                    <m:r>
                      <a:rPr lang="en-US" sz="1600" b="0" smtClean="0">
                        <a:latin typeface="Cambria Math" panose="02040503050406030204" pitchFamily="18" charset="0"/>
                      </a:rPr>
                      <m:t>〖</m:t>
                    </m:r>
                    <m:sSubSup>
                      <m:sSubSupPr>
                        <m:ctrlPr>
                          <a:rPr lang="en-US" sz="1600" b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sz="1600" b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600" b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1600" b="0" i="0" smtClean="0">
                                    <a:latin typeface="Cambria Math" panose="02040503050406030204" pitchFamily="18" charset="0"/>
                                  </a:rPr>
                                  <m:t>v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sz="1600" b="0" i="0" smtClean="0"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sz="1600" b="0" i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sz="1600" b="0" i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〗</m:t>
                    </m:r>
                    <m:r>
                      <m:rPr>
                        <m:nor/>
                      </m:rPr>
                      <a:rPr lang="en-US" sz="1600" b="0" smtClean="0">
                        <a:latin typeface="Cambria Math" panose="02040503050406030204" pitchFamily="18" charset="0"/>
                      </a:rPr>
                      <m:t>) = </m:t>
                    </m:r>
                    <m:nary>
                      <m:naryPr>
                        <m:chr m:val="∑"/>
                        <m:supHide m:val="on"/>
                        <m:ctrlPr>
                          <a:rPr lang="en-US" sz="160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z</m:t>
                        </m:r>
                        <m:r>
                          <a:rPr lang="en-US" sz="1600" i="0" smtClean="0">
                            <a:latin typeface="Cambria Math" panose="02040503050406030204" pitchFamily="18" charset="0"/>
                          </a:rPr>
                          <m:t>∼</m:t>
                        </m:r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smile</m:t>
                        </m:r>
                      </m:sub>
                      <m:sup/>
                      <m:e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z</m:t>
                        </m:r>
                      </m:e>
                    </m:nary>
                    <m:r>
                      <a:rPr lang="en-US" sz="1600" i="0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supHide m:val="on"/>
                        <m:ctrlPr>
                          <a:rPr lang="en-US" sz="160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z</m:t>
                        </m:r>
                        <m:r>
                          <a:rPr lang="en-US" sz="1600" i="0" smtClean="0">
                            <a:latin typeface="Cambria Math" panose="02040503050406030204" pitchFamily="18" charset="0"/>
                          </a:rPr>
                          <m:t>∼</m:t>
                        </m:r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nosmile</m:t>
                        </m:r>
                      </m:sub>
                      <m:sup/>
                      <m:e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z</m:t>
                        </m:r>
                      </m:e>
                    </m:nary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−2</m:t>
                    </m:r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c</m:t>
                    </m:r>
                    <m:sSub>
                      <m:sSubPr>
                        <m:ctrlPr>
                          <a:rPr lang="en-US" sz="1600" b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600" b="0" i="0" smtClean="0">
                            <a:latin typeface="Cambria Math" panose="02040503050406030204" pitchFamily="18" charset="0"/>
                          </a:rPr>
                          <m:t>v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600" b="0" i="0" smtClean="0">
                            <a:latin typeface="Cambria Math" panose="02040503050406030204" pitchFamily="18" charset="0"/>
                          </a:rPr>
                          <m:t>s</m:t>
                        </m:r>
                      </m:sub>
                    </m:sSub>
                  </m:oMath>
                </a14:m>
                <a:endParaRPr lang="en-US" sz="1600" dirty="0"/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14:m>
                  <m:oMath xmlns:m="http://schemas.openxmlformats.org/officeDocument/2006/math"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0=</m:t>
                    </m:r>
                    <m:nary>
                      <m:naryPr>
                        <m:chr m:val="∑"/>
                        <m:supHide m:val="on"/>
                        <m:ctrlPr>
                          <a:rPr lang="en-US" sz="160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z</m:t>
                        </m:r>
                        <m:r>
                          <a:rPr lang="en-US" sz="1600" i="0" smtClean="0">
                            <a:latin typeface="Cambria Math" panose="02040503050406030204" pitchFamily="18" charset="0"/>
                          </a:rPr>
                          <m:t>∼</m:t>
                        </m:r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smile</m:t>
                        </m:r>
                      </m:sub>
                      <m:sup/>
                      <m:e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z</m:t>
                        </m:r>
                      </m:e>
                    </m:nary>
                    <m:r>
                      <a:rPr lang="en-US" sz="1600" i="0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supHide m:val="on"/>
                        <m:ctrlPr>
                          <a:rPr lang="en-US" sz="160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z</m:t>
                        </m:r>
                        <m:r>
                          <a:rPr lang="en-US" sz="1600" i="0" smtClean="0">
                            <a:latin typeface="Cambria Math" panose="02040503050406030204" pitchFamily="18" charset="0"/>
                          </a:rPr>
                          <m:t>∼</m:t>
                        </m:r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nosmile</m:t>
                        </m:r>
                      </m:sub>
                      <m:sup/>
                      <m:e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z</m:t>
                        </m:r>
                      </m:e>
                    </m:nary>
                    <m:r>
                      <a:rPr lang="en-US" sz="1600" i="0" smtClean="0">
                        <a:latin typeface="Cambria Math" panose="02040503050406030204" pitchFamily="18" charset="0"/>
                      </a:rPr>
                      <m:t>−2</m:t>
                    </m:r>
                    <m:r>
                      <m:rPr>
                        <m:sty m:val="p"/>
                      </m:rPr>
                      <a:rPr lang="en-US" sz="1600" i="0" smtClean="0">
                        <a:latin typeface="Cambria Math" panose="02040503050406030204" pitchFamily="18" charset="0"/>
                      </a:rPr>
                      <m:t>c</m:t>
                    </m:r>
                    <m:sSub>
                      <m:sSubPr>
                        <m:ctrlPr>
                          <a:rPr lang="en-US" sz="16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v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s</m:t>
                        </m:r>
                      </m:sub>
                    </m:sSub>
                  </m:oMath>
                </a14:m>
                <a:endParaRPr lang="en-US" sz="1600" dirty="0"/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600" b="0" i="0" smtClean="0">
                            <a:latin typeface="Cambria Math" panose="02040503050406030204" pitchFamily="18" charset="0"/>
                          </a:rPr>
                          <m:t>v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600" b="0" i="0" smtClean="0">
                            <a:latin typeface="Cambria Math" panose="02040503050406030204" pitchFamily="18" charset="0"/>
                          </a:rPr>
                          <m:t>s</m:t>
                        </m:r>
                      </m:sub>
                    </m:sSub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∼</m:t>
                    </m:r>
                  </m:oMath>
                </a14:m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sz="160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z</m:t>
                        </m:r>
                        <m:r>
                          <a:rPr lang="en-US" sz="1600" i="0" smtClean="0">
                            <a:latin typeface="Cambria Math" panose="02040503050406030204" pitchFamily="18" charset="0"/>
                          </a:rPr>
                          <m:t>∼</m:t>
                        </m:r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smile</m:t>
                        </m:r>
                      </m:sub>
                      <m:sup/>
                      <m:e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z</m:t>
                        </m:r>
                      </m:e>
                    </m:nary>
                    <m:r>
                      <a:rPr lang="en-US" sz="1600" i="0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supHide m:val="on"/>
                        <m:ctrlPr>
                          <a:rPr lang="en-US" sz="160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z</m:t>
                        </m:r>
                        <m:r>
                          <a:rPr lang="en-US" sz="1600" i="0" smtClean="0">
                            <a:latin typeface="Cambria Math" panose="02040503050406030204" pitchFamily="18" charset="0"/>
                          </a:rPr>
                          <m:t>∼</m:t>
                        </m:r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nosmile</m:t>
                        </m:r>
                      </m:sub>
                      <m:sup/>
                      <m:e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z</m:t>
                        </m:r>
                      </m:e>
                    </m:nary>
                  </m:oMath>
                </a14:m>
                <a:endParaRPr lang="en-US" sz="1600" dirty="0"/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6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v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s</m:t>
                        </m:r>
                      </m:sub>
                    </m:sSub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r>
                      <a:rPr lang="en-US" sz="1600" i="0" dirty="0" smtClean="0">
                        <a:latin typeface="Cambria Math" panose="02040503050406030204" pitchFamily="18" charset="0"/>
                      </a:rPr>
                      <m:t>(</m:t>
                    </m:r>
                    <m:nary>
                      <m:naryPr>
                        <m:chr m:val="∑"/>
                        <m:supHide m:val="on"/>
                        <m:ctrlPr>
                          <a:rPr lang="en-US" sz="160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z</m:t>
                        </m:r>
                        <m:r>
                          <a:rPr lang="en-US" sz="1600" i="0" smtClean="0">
                            <a:latin typeface="Cambria Math" panose="02040503050406030204" pitchFamily="18" charset="0"/>
                          </a:rPr>
                          <m:t>∼</m:t>
                        </m:r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smile</m:t>
                        </m:r>
                      </m:sub>
                      <m:sup/>
                      <m:e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z</m:t>
                        </m:r>
                      </m:e>
                    </m:nary>
                    <m:r>
                      <a:rPr lang="en-US" sz="1600" i="0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supHide m:val="on"/>
                        <m:ctrlPr>
                          <a:rPr lang="en-US" sz="160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z</m:t>
                        </m:r>
                        <m:r>
                          <a:rPr lang="en-US" sz="1600" i="0" smtClean="0">
                            <a:latin typeface="Cambria Math" panose="02040503050406030204" pitchFamily="18" charset="0"/>
                          </a:rPr>
                          <m:t>∼</m:t>
                        </m:r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nosmile</m:t>
                        </m:r>
                      </m:sub>
                      <m:sup/>
                      <m:e>
                        <m:r>
                          <m:rPr>
                            <m:sty m:val="p"/>
                          </m:rPr>
                          <a:rPr lang="en-US" sz="1600" i="0" smtClean="0">
                            <a:latin typeface="Cambria Math" panose="02040503050406030204" pitchFamily="18" charset="0"/>
                          </a:rPr>
                          <m:t>z</m:t>
                        </m:r>
                        <m:r>
                          <a:rPr lang="en-US" sz="1600" b="0" i="0" smtClean="0">
                            <a:latin typeface="Cambria Math" panose="02040503050406030204" pitchFamily="18" charset="0"/>
                          </a:rPr>
                          <m:t>)</m:t>
                        </m:r>
                        <m:f>
                          <m:fPr>
                            <m:ctrlPr>
                              <a:rPr lang="en-US" sz="1600" b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600" b="0" i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b>
                              <m:sSubPr>
                                <m:ctrlPr>
                                  <a:rPr lang="en-US" sz="1600" b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en-US" sz="1600" b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1600" b="0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 b="0" i="0" smtClean="0">
                                            <a:latin typeface="Cambria Math" panose="02040503050406030204" pitchFamily="18" charset="0"/>
                                          </a:rPr>
                                          <m:t>v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sty m:val="p"/>
                                          </m:rPr>
                                          <a:rPr lang="en-US" sz="1600" b="0" i="0" smtClean="0">
                                            <a:latin typeface="Cambria Math" panose="02040503050406030204" pitchFamily="18" charset="0"/>
                                          </a:rPr>
                                          <m:t>s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b>
                                <m:r>
                                  <a:rPr lang="en-US" sz="1600" b="0" i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den>
                        </m:f>
                      </m:e>
                    </m:nary>
                  </m:oMath>
                </a14:m>
                <a:endParaRPr lang="en-US" sz="1600" dirty="0"/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acc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⋅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endParaRPr lang="en-US" sz="1600" dirty="0"/>
              </a:p>
            </p:txBody>
          </p:sp>
        </mc:Choice>
        <mc:Fallback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2DF9556F-DCFA-EC42-B5E8-4032879878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48307" y="11740301"/>
                <a:ext cx="4788788" cy="3720377"/>
              </a:xfrm>
              <a:prstGeom prst="rect">
                <a:avLst/>
              </a:prstGeom>
              <a:blipFill>
                <a:blip r:embed="rId9"/>
                <a:stretch>
                  <a:fillRect l="-265" b="-10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60B928A1-61BB-5542-B71A-8BD22A76ADC7}"/>
                  </a:ext>
                </a:extLst>
              </p:cNvPr>
              <p:cNvSpPr txBox="1"/>
              <p:nvPr/>
            </p:nvSpPr>
            <p:spPr>
              <a:xfrm>
                <a:off x="23673957" y="4627101"/>
                <a:ext cx="4972485" cy="6945491"/>
              </a:xfrm>
              <a:prstGeom prst="rect">
                <a:avLst/>
              </a:prstGeom>
              <a:noFill/>
            </p:spPr>
            <p:txBody>
              <a:bodyPr wrap="square" lIns="914400" rtlCol="0">
                <a:spAutoFit/>
              </a:bodyPr>
              <a:lstStyle/>
              <a:p>
                <a:pPr>
                  <a:spcBef>
                    <a:spcPts val="800"/>
                  </a:spcBef>
                </a:pPr>
                <a:r>
                  <a:rPr lang="en-US" sz="2400" dirty="0"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One interesting and potentially useful interpolation is the smile interpolation. To perform the smile interpolation, we shift latent points by some vector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Arial Unicode MS" panose="020B0604020202020204" pitchFamily="34" charset="-128"/>
                            <a:cs typeface="Arial Unicode MS" panose="020B0604020202020204" pitchFamily="34" charset="-128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Arial Unicode MS" panose="020B0604020202020204" pitchFamily="34" charset="-128"/>
                            <a:cs typeface="Arial Unicode MS" panose="020B0604020202020204" pitchFamily="34" charset="-128"/>
                          </a:rPr>
                          <m:t>𝑣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Arial Unicode MS" panose="020B0604020202020204" pitchFamily="34" charset="-128"/>
                            <a:cs typeface="Arial Unicode MS" panose="020B0604020202020204" pitchFamily="34" charset="-128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sz="2400" dirty="0"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 such that the resulting decoded image appears to smile more.</a:t>
                </a:r>
              </a:p>
              <a:p>
                <a:pPr>
                  <a:spcBef>
                    <a:spcPts val="800"/>
                  </a:spcBef>
                </a:pPr>
                <a:r>
                  <a:rPr lang="en-US" sz="2400" dirty="0"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In order to find an optimal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Arial Unicode MS" panose="020B0604020202020204" pitchFamily="34" charset="-128"/>
                            <a:cs typeface="Arial Unicode MS" panose="020B0604020202020204" pitchFamily="34" charset="-128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Arial Unicode MS" panose="020B0604020202020204" pitchFamily="34" charset="-128"/>
                            <a:cs typeface="Arial Unicode MS" panose="020B0604020202020204" pitchFamily="34" charset="-128"/>
                          </a:rPr>
                          <m:t>𝑣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Arial Unicode MS" panose="020B0604020202020204" pitchFamily="34" charset="-128"/>
                            <a:cs typeface="Arial Unicode MS" panose="020B0604020202020204" pitchFamily="34" charset="-128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sz="2400" dirty="0"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 several smile images were labeled, and the optimal vector was discovered using the steps below.</a:t>
                </a:r>
              </a:p>
              <a:p>
                <a:pPr>
                  <a:spcBef>
                    <a:spcPts val="800"/>
                  </a:spcBef>
                </a:pPr>
                <a:r>
                  <a:rPr lang="en-US" sz="2400" dirty="0"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The results for five randomly sampled images are on the right with the real sampled images labeled </a:t>
                </a:r>
                <a:r>
                  <a:rPr lang="en-US" sz="2400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green</a:t>
                </a:r>
                <a:r>
                  <a:rPr lang="en-US" sz="2400" dirty="0"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.</a:t>
                </a:r>
              </a:p>
            </p:txBody>
          </p:sp>
        </mc:Choice>
        <mc:Fallback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60B928A1-61BB-5542-B71A-8BD22A76AD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73957" y="4627101"/>
                <a:ext cx="4972485" cy="6945491"/>
              </a:xfrm>
              <a:prstGeom prst="rect">
                <a:avLst/>
              </a:prstGeom>
              <a:blipFill>
                <a:blip r:embed="rId10"/>
                <a:stretch>
                  <a:fillRect t="-730" r="-1276" b="-10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2" name="Picture 91" descr="A collage of a person's face&#10;&#10;Description automatically generated">
            <a:extLst>
              <a:ext uri="{FF2B5EF4-FFF2-40B4-BE49-F238E27FC236}">
                <a16:creationId xmlns:a16="http://schemas.microsoft.com/office/drawing/2014/main" id="{83247806-C344-A346-B3D3-D87A5582950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942251" y="8848196"/>
            <a:ext cx="1448563" cy="7135516"/>
          </a:xfrm>
          <a:prstGeom prst="rect">
            <a:avLst/>
          </a:prstGeom>
        </p:spPr>
      </p:pic>
      <p:sp>
        <p:nvSpPr>
          <p:cNvPr id="93" name="TextBox 92">
            <a:extLst>
              <a:ext uri="{FF2B5EF4-FFF2-40B4-BE49-F238E27FC236}">
                <a16:creationId xmlns:a16="http://schemas.microsoft.com/office/drawing/2014/main" id="{4EC1E1EB-49E6-8C41-807C-5EAE9DB0633E}"/>
              </a:ext>
            </a:extLst>
          </p:cNvPr>
          <p:cNvSpPr txBox="1"/>
          <p:nvPr/>
        </p:nvSpPr>
        <p:spPr>
          <a:xfrm>
            <a:off x="1121659" y="12620019"/>
            <a:ext cx="9302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Fig 1.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Diagram of General Autoencoder Structure 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dirty="0"/>
          </a:p>
        </p:txBody>
      </p:sp>
      <p:pic>
        <p:nvPicPr>
          <p:cNvPr id="95" name="Picture 94" descr="A picture containing public&#10;&#10;Description automatically generated">
            <a:extLst>
              <a:ext uri="{FF2B5EF4-FFF2-40B4-BE49-F238E27FC236}">
                <a16:creationId xmlns:a16="http://schemas.microsoft.com/office/drawing/2014/main" id="{A105612D-CC91-554B-97D6-C6DDD704AFD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362527" y="8830343"/>
            <a:ext cx="9311430" cy="7153369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0388D193-9526-484D-A7E9-A228452B7365}"/>
              </a:ext>
            </a:extLst>
          </p:cNvPr>
          <p:cNvSpPr txBox="1"/>
          <p:nvPr/>
        </p:nvSpPr>
        <p:spPr>
          <a:xfrm>
            <a:off x="14655512" y="16585854"/>
            <a:ext cx="8718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Fig 5.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PCA-Compressed Latent Distributions of </a:t>
            </a:r>
            <a:r>
              <a:rPr lang="el-GR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β-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VAE Models With </a:t>
            </a:r>
            <a:r>
              <a:rPr lang="en-US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KL Divergence 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1B07153E-4733-5348-A8B1-01A7DF80E5D9}"/>
              </a:ext>
            </a:extLst>
          </p:cNvPr>
          <p:cNvSpPr txBox="1"/>
          <p:nvPr/>
        </p:nvSpPr>
        <p:spPr>
          <a:xfrm>
            <a:off x="14908695" y="15983712"/>
            <a:ext cx="477078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1481416-FC3A-604A-927D-879126BE779F}"/>
              </a:ext>
            </a:extLst>
          </p:cNvPr>
          <p:cNvSpPr txBox="1"/>
          <p:nvPr/>
        </p:nvSpPr>
        <p:spPr>
          <a:xfrm>
            <a:off x="16459200" y="15978100"/>
            <a:ext cx="477078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8B5FBE84-B802-B247-BEE8-B22D9C3A4FB2}"/>
              </a:ext>
            </a:extLst>
          </p:cNvPr>
          <p:cNvSpPr txBox="1"/>
          <p:nvPr/>
        </p:nvSpPr>
        <p:spPr>
          <a:xfrm>
            <a:off x="18038995" y="16001425"/>
            <a:ext cx="477078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C30E7565-8F15-364E-B5BC-4B33BF01F225}"/>
              </a:ext>
            </a:extLst>
          </p:cNvPr>
          <p:cNvSpPr txBox="1"/>
          <p:nvPr/>
        </p:nvSpPr>
        <p:spPr>
          <a:xfrm>
            <a:off x="19610616" y="15978099"/>
            <a:ext cx="477078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12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56698E79-131F-F54B-B09F-05C0E4E3F383}"/>
              </a:ext>
            </a:extLst>
          </p:cNvPr>
          <p:cNvSpPr txBox="1"/>
          <p:nvPr/>
        </p:nvSpPr>
        <p:spPr>
          <a:xfrm>
            <a:off x="21182237" y="15978098"/>
            <a:ext cx="477078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16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F8F41EF5-F6F3-8E41-A4AF-804CC1C02164}"/>
              </a:ext>
            </a:extLst>
          </p:cNvPr>
          <p:cNvSpPr txBox="1"/>
          <p:nvPr/>
        </p:nvSpPr>
        <p:spPr>
          <a:xfrm>
            <a:off x="22788804" y="15978097"/>
            <a:ext cx="477078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3B06F996-6904-D64E-8585-8A2A2D73C3D5}"/>
              </a:ext>
            </a:extLst>
          </p:cNvPr>
          <p:cNvSpPr txBox="1"/>
          <p:nvPr/>
        </p:nvSpPr>
        <p:spPr>
          <a:xfrm>
            <a:off x="13873006" y="15124862"/>
            <a:ext cx="477078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E6AA4130-557E-BC4D-8F2F-54DFD377E710}"/>
              </a:ext>
            </a:extLst>
          </p:cNvPr>
          <p:cNvSpPr txBox="1"/>
          <p:nvPr/>
        </p:nvSpPr>
        <p:spPr>
          <a:xfrm>
            <a:off x="13873006" y="13700236"/>
            <a:ext cx="477078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97F6B896-ADFA-1E40-AA20-42536829A68C}"/>
              </a:ext>
            </a:extLst>
          </p:cNvPr>
          <p:cNvSpPr txBox="1"/>
          <p:nvPr/>
        </p:nvSpPr>
        <p:spPr>
          <a:xfrm>
            <a:off x="13885376" y="12261779"/>
            <a:ext cx="477078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30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6CC74ABC-2605-CE4E-BBFC-473969A9F6DA}"/>
              </a:ext>
            </a:extLst>
          </p:cNvPr>
          <p:cNvSpPr txBox="1"/>
          <p:nvPr/>
        </p:nvSpPr>
        <p:spPr>
          <a:xfrm>
            <a:off x="13885376" y="10775075"/>
            <a:ext cx="477078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40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73664C9E-3632-514D-BC09-A3F513B24E6A}"/>
              </a:ext>
            </a:extLst>
          </p:cNvPr>
          <p:cNvSpPr txBox="1"/>
          <p:nvPr/>
        </p:nvSpPr>
        <p:spPr>
          <a:xfrm>
            <a:off x="13867788" y="9286848"/>
            <a:ext cx="477078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50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DCB3FF11-89C2-384C-B40E-53861B5C7590}"/>
              </a:ext>
            </a:extLst>
          </p:cNvPr>
          <p:cNvSpPr txBox="1"/>
          <p:nvPr/>
        </p:nvSpPr>
        <p:spPr>
          <a:xfrm rot="16200000">
            <a:off x="12419971" y="12215898"/>
            <a:ext cx="27554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# of Latent Variables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DFFDE117-EC92-674C-8151-7C6A6EB72503}"/>
              </a:ext>
            </a:extLst>
          </p:cNvPr>
          <p:cNvSpPr txBox="1"/>
          <p:nvPr/>
        </p:nvSpPr>
        <p:spPr>
          <a:xfrm>
            <a:off x="18383704" y="16249051"/>
            <a:ext cx="12618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β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Value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07D12E44-5293-2A42-A96A-B1E9C9B3B55C}"/>
              </a:ext>
            </a:extLst>
          </p:cNvPr>
          <p:cNvSpPr txBox="1"/>
          <p:nvPr/>
        </p:nvSpPr>
        <p:spPr>
          <a:xfrm rot="16200000">
            <a:off x="8404581" y="12257683"/>
            <a:ext cx="6546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Fig 4. Side-by-Side Real/Generated Facial Images</a:t>
            </a:r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5CD7971A-C479-BD47-B306-330485850B54}"/>
              </a:ext>
            </a:extLst>
          </p:cNvPr>
          <p:cNvSpPr/>
          <p:nvPr/>
        </p:nvSpPr>
        <p:spPr>
          <a:xfrm>
            <a:off x="12925000" y="16091915"/>
            <a:ext cx="228600" cy="228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7482054F-F1DA-D449-BCEA-8777AF9DECAD}"/>
              </a:ext>
            </a:extLst>
          </p:cNvPr>
          <p:cNvSpPr/>
          <p:nvPr/>
        </p:nvSpPr>
        <p:spPr>
          <a:xfrm>
            <a:off x="12195780" y="16091915"/>
            <a:ext cx="228600" cy="2286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3AF38532-2B93-C34E-914D-6FFDDC056F3B}"/>
              </a:ext>
            </a:extLst>
          </p:cNvPr>
          <p:cNvSpPr txBox="1"/>
          <p:nvPr/>
        </p:nvSpPr>
        <p:spPr>
          <a:xfrm>
            <a:off x="29126667" y="15087518"/>
            <a:ext cx="3551837" cy="373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Fig 6. Smile Interpolation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6AEC670A-9AC6-DA44-B198-91ABA5EAE078}"/>
              </a:ext>
            </a:extLst>
          </p:cNvPr>
          <p:cNvSpPr txBox="1"/>
          <p:nvPr/>
        </p:nvSpPr>
        <p:spPr>
          <a:xfrm>
            <a:off x="14350847" y="8829794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34.593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9695291E-F71D-F44C-A61D-4DEF19D4FF0A}"/>
              </a:ext>
            </a:extLst>
          </p:cNvPr>
          <p:cNvSpPr txBox="1"/>
          <p:nvPr/>
        </p:nvSpPr>
        <p:spPr>
          <a:xfrm>
            <a:off x="15941418" y="8826961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17.199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6B7EA71A-7269-E248-8CC9-C006223EBFC6}"/>
              </a:ext>
            </a:extLst>
          </p:cNvPr>
          <p:cNvSpPr txBox="1"/>
          <p:nvPr/>
        </p:nvSpPr>
        <p:spPr>
          <a:xfrm>
            <a:off x="17531989" y="8829794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12.526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70BFEB88-D65D-C34F-A22E-DB82F26C0700}"/>
              </a:ext>
            </a:extLst>
          </p:cNvPr>
          <p:cNvSpPr txBox="1"/>
          <p:nvPr/>
        </p:nvSpPr>
        <p:spPr>
          <a:xfrm>
            <a:off x="19123593" y="8848196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10.293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C2A0DD79-1A2A-CC40-807E-246B1E52FBC0}"/>
              </a:ext>
            </a:extLst>
          </p:cNvPr>
          <p:cNvSpPr txBox="1"/>
          <p:nvPr/>
        </p:nvSpPr>
        <p:spPr>
          <a:xfrm>
            <a:off x="20646032" y="8845938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8.700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F0C7FD9C-51CE-834D-B443-9EF5C5FED18D}"/>
              </a:ext>
            </a:extLst>
          </p:cNvPr>
          <p:cNvSpPr txBox="1"/>
          <p:nvPr/>
        </p:nvSpPr>
        <p:spPr>
          <a:xfrm>
            <a:off x="22237925" y="8845937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7.854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7B1017F-8F6A-7E4A-A6CF-B449DDF030C6}"/>
              </a:ext>
            </a:extLst>
          </p:cNvPr>
          <p:cNvSpPr txBox="1"/>
          <p:nvPr/>
        </p:nvSpPr>
        <p:spPr>
          <a:xfrm>
            <a:off x="14362454" y="10300971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35.296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72C6DFE3-97EC-7C44-8E3D-CA2D451D2CAB}"/>
              </a:ext>
            </a:extLst>
          </p:cNvPr>
          <p:cNvSpPr txBox="1"/>
          <p:nvPr/>
        </p:nvSpPr>
        <p:spPr>
          <a:xfrm>
            <a:off x="15961172" y="10300971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17.832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4D8EE871-8F3C-8A43-98DF-8A92607153A8}"/>
              </a:ext>
            </a:extLst>
          </p:cNvPr>
          <p:cNvSpPr txBox="1"/>
          <p:nvPr/>
        </p:nvSpPr>
        <p:spPr>
          <a:xfrm>
            <a:off x="17531989" y="10305311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12.882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D244CED8-FF5F-F04B-9176-1D0357BC9F5C}"/>
              </a:ext>
            </a:extLst>
          </p:cNvPr>
          <p:cNvSpPr txBox="1"/>
          <p:nvPr/>
        </p:nvSpPr>
        <p:spPr>
          <a:xfrm>
            <a:off x="19097880" y="10300971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10.558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037F1B6B-D529-6249-B4E8-7F2C02D0E83F}"/>
              </a:ext>
            </a:extLst>
          </p:cNvPr>
          <p:cNvSpPr txBox="1"/>
          <p:nvPr/>
        </p:nvSpPr>
        <p:spPr>
          <a:xfrm>
            <a:off x="20665786" y="10300971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8.851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9BF3F758-0593-7E40-A562-51627383C211}"/>
              </a:ext>
            </a:extLst>
          </p:cNvPr>
          <p:cNvSpPr txBox="1"/>
          <p:nvPr/>
        </p:nvSpPr>
        <p:spPr>
          <a:xfrm>
            <a:off x="22227651" y="10300971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8.023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BB85ADF2-4B51-3A47-9B4E-17885B3B439A}"/>
              </a:ext>
            </a:extLst>
          </p:cNvPr>
          <p:cNvSpPr txBox="1"/>
          <p:nvPr/>
        </p:nvSpPr>
        <p:spPr>
          <a:xfrm>
            <a:off x="14356016" y="11769682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35.303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2DB951B-56A7-5441-B4D5-3C7621880819}"/>
              </a:ext>
            </a:extLst>
          </p:cNvPr>
          <p:cNvSpPr txBox="1"/>
          <p:nvPr/>
        </p:nvSpPr>
        <p:spPr>
          <a:xfrm>
            <a:off x="15954893" y="11752648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18.486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4FC09BDA-DE81-474A-8216-CF0B4D412415}"/>
              </a:ext>
            </a:extLst>
          </p:cNvPr>
          <p:cNvSpPr txBox="1"/>
          <p:nvPr/>
        </p:nvSpPr>
        <p:spPr>
          <a:xfrm>
            <a:off x="17527250" y="11752649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12.925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FA3D4CC4-8BD8-524F-A040-8B0A7058DEFD}"/>
              </a:ext>
            </a:extLst>
          </p:cNvPr>
          <p:cNvSpPr txBox="1"/>
          <p:nvPr/>
        </p:nvSpPr>
        <p:spPr>
          <a:xfrm>
            <a:off x="19112049" y="11769681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9.865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C61383AC-8192-0642-A7C1-CAA15A486196}"/>
              </a:ext>
            </a:extLst>
          </p:cNvPr>
          <p:cNvSpPr txBox="1"/>
          <p:nvPr/>
        </p:nvSpPr>
        <p:spPr>
          <a:xfrm>
            <a:off x="20671965" y="11753798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8.626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23C2955F-C469-9B4D-9EAA-29EDFA64CC32}"/>
              </a:ext>
            </a:extLst>
          </p:cNvPr>
          <p:cNvSpPr txBox="1"/>
          <p:nvPr/>
        </p:nvSpPr>
        <p:spPr>
          <a:xfrm>
            <a:off x="22255696" y="11753798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7.813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BDB2964D-20D9-7D44-950A-882A377BEF70}"/>
              </a:ext>
            </a:extLst>
          </p:cNvPr>
          <p:cNvSpPr txBox="1"/>
          <p:nvPr/>
        </p:nvSpPr>
        <p:spPr>
          <a:xfrm>
            <a:off x="14362454" y="13209826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33.068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C7D8BF18-B9E2-2444-8A21-A81DE8F88D5F}"/>
              </a:ext>
            </a:extLst>
          </p:cNvPr>
          <p:cNvSpPr txBox="1"/>
          <p:nvPr/>
        </p:nvSpPr>
        <p:spPr>
          <a:xfrm>
            <a:off x="15941418" y="13209826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17.593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7881ED9D-1BAB-DB48-96EA-C0E6ADF2E51C}"/>
              </a:ext>
            </a:extLst>
          </p:cNvPr>
          <p:cNvSpPr txBox="1"/>
          <p:nvPr/>
        </p:nvSpPr>
        <p:spPr>
          <a:xfrm>
            <a:off x="17520382" y="13209826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12.833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5F4D71DE-5EBC-A04F-941C-19DADA4F5F17}"/>
              </a:ext>
            </a:extLst>
          </p:cNvPr>
          <p:cNvSpPr txBox="1"/>
          <p:nvPr/>
        </p:nvSpPr>
        <p:spPr>
          <a:xfrm>
            <a:off x="19097644" y="13209826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10.097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1ED82FA5-37F9-DB40-A7D8-F6664CF273B5}"/>
              </a:ext>
            </a:extLst>
          </p:cNvPr>
          <p:cNvSpPr txBox="1"/>
          <p:nvPr/>
        </p:nvSpPr>
        <p:spPr>
          <a:xfrm>
            <a:off x="20674906" y="13204681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8.691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57ECFE18-2995-5C41-A3CA-CF313CEB26E4}"/>
              </a:ext>
            </a:extLst>
          </p:cNvPr>
          <p:cNvSpPr txBox="1"/>
          <p:nvPr/>
        </p:nvSpPr>
        <p:spPr>
          <a:xfrm>
            <a:off x="22251170" y="13204681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7.942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39F72B68-23E8-1C44-B5DC-82EDEC694C61}"/>
              </a:ext>
            </a:extLst>
          </p:cNvPr>
          <p:cNvSpPr txBox="1"/>
          <p:nvPr/>
        </p:nvSpPr>
        <p:spPr>
          <a:xfrm>
            <a:off x="14362454" y="14663996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26.475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5BC34CEA-D99C-5E48-A024-B5E92589ED43}"/>
              </a:ext>
            </a:extLst>
          </p:cNvPr>
          <p:cNvSpPr txBox="1"/>
          <p:nvPr/>
        </p:nvSpPr>
        <p:spPr>
          <a:xfrm>
            <a:off x="15941418" y="14659744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17.698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DEEA5B47-A4E6-444F-AA45-AA21E5244770}"/>
              </a:ext>
            </a:extLst>
          </p:cNvPr>
          <p:cNvSpPr txBox="1"/>
          <p:nvPr/>
        </p:nvSpPr>
        <p:spPr>
          <a:xfrm>
            <a:off x="17511265" y="14661587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12.530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5CAEA927-F55F-DD45-B857-7BF302267061}"/>
              </a:ext>
            </a:extLst>
          </p:cNvPr>
          <p:cNvSpPr txBox="1"/>
          <p:nvPr/>
        </p:nvSpPr>
        <p:spPr>
          <a:xfrm>
            <a:off x="19088680" y="14659744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10.506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47F1BB15-D5A3-9B41-90E7-6D9B346FADCD}"/>
              </a:ext>
            </a:extLst>
          </p:cNvPr>
          <p:cNvSpPr txBox="1"/>
          <p:nvPr/>
        </p:nvSpPr>
        <p:spPr>
          <a:xfrm>
            <a:off x="20665786" y="14663996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8.818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7AAACF5C-5893-C843-B9AC-932058C79AAF}"/>
              </a:ext>
            </a:extLst>
          </p:cNvPr>
          <p:cNvSpPr txBox="1"/>
          <p:nvPr/>
        </p:nvSpPr>
        <p:spPr>
          <a:xfrm>
            <a:off x="22226907" y="14655564"/>
            <a:ext cx="889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7.904</a:t>
            </a:r>
          </a:p>
        </p:txBody>
      </p:sp>
    </p:spTree>
    <p:extLst>
      <p:ext uri="{BB962C8B-B14F-4D97-AF65-F5344CB8AC3E}">
        <p14:creationId xmlns:p14="http://schemas.microsoft.com/office/powerpoint/2010/main" val="21493999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710</TotalTime>
  <Words>651</Words>
  <Application>Microsoft Macintosh PowerPoint</Application>
  <PresentationFormat>Custom</PresentationFormat>
  <Paragraphs>82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 Unicode MS</vt:lpstr>
      <vt:lpstr>Arial</vt:lpstr>
      <vt:lpstr>Arial Rounded MT Bold</vt:lpstr>
      <vt:lpstr>Calibri</vt:lpstr>
      <vt:lpstr>Calibri Light</vt:lpstr>
      <vt:lpstr>Cambria Math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Colin Patrick Sullivan</dc:creator>
  <cp:lastModifiedBy>Colin Patrick Sullivan</cp:lastModifiedBy>
  <cp:revision>6</cp:revision>
  <dcterms:created xsi:type="dcterms:W3CDTF">2021-12-02T16:01:26Z</dcterms:created>
  <dcterms:modified xsi:type="dcterms:W3CDTF">2021-12-03T03:51:52Z</dcterms:modified>
</cp:coreProperties>
</file>

<file path=docProps/thumbnail.jpeg>
</file>